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1010"/>
    <a:srgbClr val="62FB25"/>
    <a:srgbClr val="FF66FF"/>
    <a:srgbClr val="D632AB"/>
    <a:srgbClr val="069E0D"/>
    <a:srgbClr val="59058D"/>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100" d="100"/>
          <a:sy n="100" d="100"/>
        </p:scale>
        <p:origin x="888" y="-3150"/>
      </p:cViewPr>
      <p:guideLst/>
    </p:cSldViewPr>
  </p:slideViewPr>
  <p:notesTextViewPr>
    <p:cViewPr>
      <p:scale>
        <a:sx n="1" d="1"/>
        <a:sy n="1" d="1"/>
      </p:scale>
      <p:origin x="0" y="0"/>
    </p:cViewPr>
  </p:notesTextViewPr>
  <p:sorterViewPr>
    <p:cViewPr varScale="1">
      <p:scale>
        <a:sx n="1" d="1"/>
        <a:sy n="1" d="1"/>
      </p:scale>
      <p:origin x="0" y="-8214"/>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81AF89-D555-3442-8F33-E58967D2BD99}" type="datetimeFigureOut">
              <a:rPr lang="en-US" smtClean="0">
                <a:solidFill>
                  <a:prstClr val="black">
                    <a:tint val="75000"/>
                  </a:prstClr>
                </a:solidFill>
              </a:rPr>
              <a:pPr/>
              <a:t>5/6/2021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A9B4C1-B554-4242-9982-A48A10FEDD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9441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81AF89-D555-3442-8F33-E58967D2BD99}" type="datetimeFigureOut">
              <a:rPr lang="en-US" smtClean="0">
                <a:solidFill>
                  <a:prstClr val="black">
                    <a:tint val="75000"/>
                  </a:prstClr>
                </a:solidFill>
              </a:rPr>
              <a:pPr/>
              <a:t>5/6/2021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A9B4C1-B554-4242-9982-A48A10FEDD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3606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81AF89-D555-3442-8F33-E58967D2BD99}" type="datetimeFigureOut">
              <a:rPr lang="en-US" smtClean="0">
                <a:solidFill>
                  <a:prstClr val="black">
                    <a:tint val="75000"/>
                  </a:prstClr>
                </a:solidFill>
              </a:rPr>
              <a:pPr/>
              <a:t>5/6/2021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A9B4C1-B554-4242-9982-A48A10FEDD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0797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81AF89-D555-3442-8F33-E58967D2BD99}" type="datetimeFigureOut">
              <a:rPr lang="en-US" smtClean="0">
                <a:solidFill>
                  <a:prstClr val="black">
                    <a:tint val="75000"/>
                  </a:prstClr>
                </a:solidFill>
              </a:rPr>
              <a:pPr/>
              <a:t>5/6/2021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A9B4C1-B554-4242-9982-A48A10FEDD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6229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81AF89-D555-3442-8F33-E58967D2BD99}" type="datetimeFigureOut">
              <a:rPr lang="en-US" smtClean="0">
                <a:solidFill>
                  <a:prstClr val="black">
                    <a:tint val="75000"/>
                  </a:prstClr>
                </a:solidFill>
              </a:rPr>
              <a:pPr/>
              <a:t>5/6/2021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A9B4C1-B554-4242-9982-A48A10FEDD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6822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81AF89-D555-3442-8F33-E58967D2BD99}" type="datetimeFigureOut">
              <a:rPr lang="en-US" smtClean="0">
                <a:solidFill>
                  <a:prstClr val="black">
                    <a:tint val="75000"/>
                  </a:prstClr>
                </a:solidFill>
              </a:rPr>
              <a:pPr/>
              <a:t>5/6/2021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8A9B4C1-B554-4242-9982-A48A10FEDD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9151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81AF89-D555-3442-8F33-E58967D2BD99}" type="datetimeFigureOut">
              <a:rPr lang="en-US" smtClean="0">
                <a:solidFill>
                  <a:prstClr val="black">
                    <a:tint val="75000"/>
                  </a:prstClr>
                </a:solidFill>
              </a:rPr>
              <a:pPr/>
              <a:t>5/6/2021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8A9B4C1-B554-4242-9982-A48A10FEDD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4648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81AF89-D555-3442-8F33-E58967D2BD99}" type="datetimeFigureOut">
              <a:rPr lang="en-US" smtClean="0">
                <a:solidFill>
                  <a:prstClr val="black">
                    <a:tint val="75000"/>
                  </a:prstClr>
                </a:solidFill>
              </a:rPr>
              <a:pPr/>
              <a:t>5/6/2021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8A9B4C1-B554-4242-9982-A48A10FEDD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2611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81AF89-D555-3442-8F33-E58967D2BD99}" type="datetimeFigureOut">
              <a:rPr lang="en-US" smtClean="0">
                <a:solidFill>
                  <a:prstClr val="black">
                    <a:tint val="75000"/>
                  </a:prstClr>
                </a:solidFill>
              </a:rPr>
              <a:pPr/>
              <a:t>5/6/2021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8A9B4C1-B554-4242-9982-A48A10FEDD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9448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C781AF89-D555-3442-8F33-E58967D2BD99}" type="datetimeFigureOut">
              <a:rPr lang="en-US" smtClean="0">
                <a:solidFill>
                  <a:prstClr val="black">
                    <a:tint val="75000"/>
                  </a:prstClr>
                </a:solidFill>
              </a:rPr>
              <a:pPr/>
              <a:t>5/6/2021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8A9B4C1-B554-4242-9982-A48A10FEDD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5619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C781AF89-D555-3442-8F33-E58967D2BD99}" type="datetimeFigureOut">
              <a:rPr lang="en-US" smtClean="0">
                <a:solidFill>
                  <a:prstClr val="black">
                    <a:tint val="75000"/>
                  </a:prstClr>
                </a:solidFill>
              </a:rPr>
              <a:pPr/>
              <a:t>5/6/2021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8A9B4C1-B554-4242-9982-A48A10FEDD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298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C781AF89-D555-3442-8F33-E58967D2BD99}" type="datetimeFigureOut">
              <a:rPr lang="en-US" smtClean="0">
                <a:solidFill>
                  <a:prstClr val="black">
                    <a:tint val="75000"/>
                  </a:prstClr>
                </a:solidFill>
              </a:rPr>
              <a:pPr/>
              <a:t>5/6/2021</a:t>
            </a:fld>
            <a:endParaRPr lang="en-US">
              <a:solidFill>
                <a:prstClr val="black">
                  <a:tint val="75000"/>
                </a:prstClr>
              </a:solidFill>
            </a:endParaRPr>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28A9B4C1-B554-4242-9982-A48A10FEDDC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71783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roe11.or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063" y="-1022685"/>
            <a:ext cx="7772400" cy="2045369"/>
          </a:xfrm>
          <a:prstGeom prst="rect">
            <a:avLst/>
          </a:prstGeom>
        </p:spPr>
      </p:pic>
      <p:sp>
        <p:nvSpPr>
          <p:cNvPr id="4" name="Rectangle 3"/>
          <p:cNvSpPr/>
          <p:nvPr/>
        </p:nvSpPr>
        <p:spPr>
          <a:xfrm>
            <a:off x="-11429" y="0"/>
            <a:ext cx="7768411" cy="10058400"/>
          </a:xfrm>
          <a:prstGeom prst="rect">
            <a:avLst/>
          </a:prstGeom>
          <a:noFill/>
          <a:ln w="984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61010"/>
              </a:solidFill>
            </a:endParaRPr>
          </a:p>
        </p:txBody>
      </p:sp>
      <p:sp>
        <p:nvSpPr>
          <p:cNvPr id="16" name="TextBox 15"/>
          <p:cNvSpPr txBox="1"/>
          <p:nvPr/>
        </p:nvSpPr>
        <p:spPr>
          <a:xfrm>
            <a:off x="148501" y="1055767"/>
            <a:ext cx="7448550" cy="6347892"/>
          </a:xfrm>
          <a:prstGeom prst="rect">
            <a:avLst/>
          </a:prstGeom>
          <a:noFill/>
        </p:spPr>
        <p:txBody>
          <a:bodyPr wrap="square" rtlCol="0">
            <a:spAutoFit/>
          </a:bodyPr>
          <a:lstStyle/>
          <a:p>
            <a:r>
              <a:rPr lang="en-US" sz="1100" b="1" dirty="0" smtClean="0"/>
              <a:t>Welcome </a:t>
            </a:r>
            <a:r>
              <a:rPr lang="en-US" sz="1100" b="1" dirty="0"/>
              <a:t>to the ROE #11 </a:t>
            </a:r>
            <a:r>
              <a:rPr lang="en-US" sz="1100" b="1" dirty="0" smtClean="0"/>
              <a:t>Fall Book </a:t>
            </a:r>
            <a:r>
              <a:rPr lang="en-US" sz="1100" b="1" dirty="0" smtClean="0"/>
              <a:t>Buzz</a:t>
            </a:r>
            <a:r>
              <a:rPr lang="en-US" sz="1100" dirty="0" smtClean="0"/>
              <a:t>! Educators </a:t>
            </a:r>
            <a:r>
              <a:rPr lang="en-US" sz="1100" dirty="0"/>
              <a:t>can earn professional development hours while snuggled up with a good book</a:t>
            </a:r>
            <a:r>
              <a:rPr lang="en-US" sz="1100" dirty="0" smtClean="0"/>
              <a:t>.  This event will run October 4</a:t>
            </a:r>
            <a:r>
              <a:rPr lang="en-US" sz="1100" baseline="30000" dirty="0" smtClean="0"/>
              <a:t>th</a:t>
            </a:r>
            <a:r>
              <a:rPr lang="en-US" sz="1100" dirty="0" smtClean="0"/>
              <a:t> through December 17</a:t>
            </a:r>
            <a:r>
              <a:rPr lang="en-US" sz="1100" baseline="30000" dirty="0" smtClean="0"/>
              <a:t>th</a:t>
            </a:r>
            <a:r>
              <a:rPr lang="en-US" sz="1100" dirty="0" smtClean="0"/>
              <a:t> and new books will be selected for the spring. Educators may choose to do more than one text, but the cost of each book study is $25.00. </a:t>
            </a:r>
          </a:p>
          <a:p>
            <a:endParaRPr lang="en-US" sz="600" dirty="0"/>
          </a:p>
          <a:p>
            <a:r>
              <a:rPr lang="en-US" sz="1100" b="1" dirty="0"/>
              <a:t>To participate:</a:t>
            </a:r>
            <a:endParaRPr lang="en-US" sz="1100" dirty="0"/>
          </a:p>
          <a:p>
            <a:pPr marL="228600" lvl="0" indent="-228600">
              <a:buAutoNum type="arabicPeriod"/>
            </a:pPr>
            <a:r>
              <a:rPr lang="en-US" sz="1100" dirty="0" smtClean="0"/>
              <a:t>Select </a:t>
            </a:r>
            <a:r>
              <a:rPr lang="en-US" sz="1100" dirty="0"/>
              <a:t>and purchase one of the books suggested below to read</a:t>
            </a:r>
            <a:r>
              <a:rPr lang="en-US" sz="1100" dirty="0" smtClean="0"/>
              <a:t>.</a:t>
            </a:r>
          </a:p>
          <a:p>
            <a:pPr marL="228600" lvl="0" indent="-228600">
              <a:buAutoNum type="arabicPeriod"/>
            </a:pPr>
            <a:r>
              <a:rPr lang="en-US" sz="1100" dirty="0" smtClean="0"/>
              <a:t>Go to </a:t>
            </a:r>
            <a:r>
              <a:rPr lang="en-US" sz="1100" dirty="0" smtClean="0">
                <a:hlinkClick r:id="rId3"/>
              </a:rPr>
              <a:t>www.roe11.org</a:t>
            </a:r>
            <a:r>
              <a:rPr lang="en-US" sz="1100" dirty="0" smtClean="0"/>
              <a:t> to register for your selected text. </a:t>
            </a:r>
            <a:endParaRPr lang="en-US" sz="1100" dirty="0"/>
          </a:p>
          <a:p>
            <a:pPr marL="228600" lvl="0" indent="-228600">
              <a:buAutoNum type="arabicPeriod"/>
            </a:pPr>
            <a:r>
              <a:rPr lang="en-US" sz="1100" dirty="0" smtClean="0"/>
              <a:t>Choose </a:t>
            </a:r>
            <a:r>
              <a:rPr lang="en-US" sz="1100" dirty="0"/>
              <a:t>any 3 activities listed below to show your professional thinking and growth. Make sure to answer in complete sentences and with detail. </a:t>
            </a:r>
            <a:r>
              <a:rPr lang="en-US" sz="1100" dirty="0" smtClean="0"/>
              <a:t> </a:t>
            </a:r>
          </a:p>
          <a:p>
            <a:pPr marL="228600" lvl="0" indent="-228600">
              <a:buAutoNum type="arabicPeriod"/>
            </a:pPr>
            <a:r>
              <a:rPr lang="en-US" sz="1100" dirty="0" smtClean="0"/>
              <a:t>Submit </a:t>
            </a:r>
            <a:r>
              <a:rPr lang="en-US" sz="1100" dirty="0"/>
              <a:t>the three activities as </a:t>
            </a:r>
            <a:r>
              <a:rPr lang="en-US" sz="1100" u="sng" dirty="0"/>
              <a:t>one file</a:t>
            </a:r>
            <a:r>
              <a:rPr lang="en-US" sz="1100" dirty="0"/>
              <a:t> to Katie O'Dell at kodell@roe11.org </a:t>
            </a:r>
            <a:r>
              <a:rPr lang="en-US" sz="1100" dirty="0" smtClean="0"/>
              <a:t>by Friday,  December 17</a:t>
            </a:r>
            <a:r>
              <a:rPr lang="en-US" sz="1100" baseline="30000" dirty="0" smtClean="0"/>
              <a:t>th</a:t>
            </a:r>
            <a:r>
              <a:rPr lang="en-US" sz="1100" dirty="0" smtClean="0"/>
              <a:t>. </a:t>
            </a:r>
          </a:p>
          <a:p>
            <a:pPr lvl="0"/>
            <a:endParaRPr lang="en-US" sz="600" dirty="0"/>
          </a:p>
          <a:p>
            <a:pPr algn="ctr"/>
            <a:r>
              <a:rPr lang="en-US" sz="1400" b="1" i="1" dirty="0" smtClean="0">
                <a:solidFill>
                  <a:srgbClr val="0070C0"/>
                </a:solidFill>
              </a:rPr>
              <a:t>Text Options</a:t>
            </a:r>
          </a:p>
          <a:p>
            <a:pPr algn="ctr"/>
            <a:r>
              <a:rPr lang="en-US" sz="1100" i="1" dirty="0" smtClean="0"/>
              <a:t>Professional Development hours are awarded based on the text selected. </a:t>
            </a:r>
          </a:p>
          <a:p>
            <a:pPr algn="ctr"/>
            <a:endParaRPr lang="en-US" sz="600" i="1" dirty="0"/>
          </a:p>
          <a:p>
            <a:r>
              <a:rPr lang="en-US" sz="1100" b="1" i="1" dirty="0" smtClean="0"/>
              <a:t>If You Don’t Feed the </a:t>
            </a:r>
            <a:r>
              <a:rPr lang="en-US" sz="1100" b="1" i="1" dirty="0" smtClean="0"/>
              <a:t>Teachers They Eat the Students!: Guide to Success for Administrators and Teachers </a:t>
            </a:r>
            <a:r>
              <a:rPr lang="en-US" sz="1100" dirty="0" smtClean="0"/>
              <a:t>by </a:t>
            </a:r>
            <a:r>
              <a:rPr lang="en-US" sz="1100" dirty="0" err="1" smtClean="0"/>
              <a:t>Neila</a:t>
            </a:r>
            <a:r>
              <a:rPr lang="en-US" sz="1100" dirty="0" smtClean="0"/>
              <a:t> A. Connors – 2014 </a:t>
            </a:r>
            <a:r>
              <a:rPr lang="en-US" sz="1100" dirty="0" smtClean="0"/>
              <a:t>– </a:t>
            </a:r>
            <a:r>
              <a:rPr lang="en-US" sz="1100" dirty="0" smtClean="0"/>
              <a:t>5 </a:t>
            </a:r>
            <a:r>
              <a:rPr lang="en-US" sz="1100" dirty="0" smtClean="0"/>
              <a:t>PDH Credit </a:t>
            </a:r>
            <a:endParaRPr lang="en-US" sz="1100" dirty="0" smtClean="0"/>
          </a:p>
          <a:p>
            <a:r>
              <a:rPr lang="en-US" sz="1100" dirty="0"/>
              <a:t>	</a:t>
            </a:r>
            <a:r>
              <a:rPr lang="en-US" sz="1000" i="1" dirty="0" smtClean="0"/>
              <a:t>“I recommend this book for anyone going into administration or a leadership role. Gives excellent ideas on how 	to show your staff you greatly appreciate them without spending a lot of money.” </a:t>
            </a:r>
            <a:r>
              <a:rPr lang="en-US" sz="1000" dirty="0" smtClean="0"/>
              <a:t>– JLD (via Amazon)</a:t>
            </a:r>
            <a:endParaRPr lang="en-US" sz="1000" dirty="0" smtClean="0"/>
          </a:p>
          <a:p>
            <a:endParaRPr lang="en-US" sz="600" dirty="0"/>
          </a:p>
          <a:p>
            <a:r>
              <a:rPr lang="en-US" sz="1050" b="1" i="1" dirty="0" smtClean="0"/>
              <a:t>Shattering the Perfect Teacher Myth: 6 Truths That Will Help you THRIVE as an Educator </a:t>
            </a:r>
            <a:r>
              <a:rPr lang="en-US" sz="1050" dirty="0"/>
              <a:t>by </a:t>
            </a:r>
            <a:r>
              <a:rPr lang="en-US" sz="1050" dirty="0" smtClean="0"/>
              <a:t>Aaron Hogan </a:t>
            </a:r>
            <a:r>
              <a:rPr lang="en-US" sz="1050" dirty="0" smtClean="0"/>
              <a:t>– </a:t>
            </a:r>
            <a:r>
              <a:rPr lang="en-US" sz="1050" dirty="0" smtClean="0"/>
              <a:t>2017 </a:t>
            </a:r>
            <a:r>
              <a:rPr lang="en-US" sz="1050" dirty="0" smtClean="0"/>
              <a:t>– </a:t>
            </a:r>
            <a:r>
              <a:rPr lang="en-US" sz="1050" dirty="0"/>
              <a:t>5</a:t>
            </a:r>
            <a:r>
              <a:rPr lang="en-US" sz="1050" dirty="0" smtClean="0"/>
              <a:t> </a:t>
            </a:r>
            <a:r>
              <a:rPr lang="en-US" sz="1050" dirty="0" smtClean="0"/>
              <a:t>PDH Credit </a:t>
            </a:r>
            <a:endParaRPr lang="en-US" sz="1050" dirty="0" smtClean="0"/>
          </a:p>
          <a:p>
            <a:r>
              <a:rPr lang="en-US" sz="1100" dirty="0"/>
              <a:t>	</a:t>
            </a:r>
            <a:r>
              <a:rPr lang="en-US" sz="1000" i="1" dirty="0" smtClean="0"/>
              <a:t>“Aaron Hogan speaks straight from the heart with power behind his words. This book moved me. It made me 	want to be better, to try harder, and to thrive more at every aspect of my career. If you read any book this year, 	it should be this one!”</a:t>
            </a:r>
            <a:r>
              <a:rPr lang="en-US" sz="1000" dirty="0" smtClean="0"/>
              <a:t> – Todd </a:t>
            </a:r>
            <a:r>
              <a:rPr lang="en-US" sz="1000" dirty="0" err="1" smtClean="0"/>
              <a:t>Nesloney</a:t>
            </a:r>
            <a:r>
              <a:rPr lang="en-US" sz="1000" dirty="0" smtClean="0"/>
              <a:t>, co-author of </a:t>
            </a:r>
            <a:r>
              <a:rPr lang="en-US" sz="1000" i="1" dirty="0" smtClean="0"/>
              <a:t>Kids Deserve It! </a:t>
            </a:r>
            <a:endParaRPr lang="en-US" sz="1000" i="1" dirty="0" smtClean="0"/>
          </a:p>
          <a:p>
            <a:endParaRPr lang="en-US" sz="600" b="1" i="1" dirty="0"/>
          </a:p>
          <a:p>
            <a:r>
              <a:rPr lang="en-US" sz="1100" b="1" i="1" dirty="0" smtClean="0"/>
              <a:t>Poor Students, Rich Teaching: Seven High-Impact Mindsets for Students from Poverty (Using Mindsets in the Classroom to Overcome Student Poverty and Adversity) </a:t>
            </a:r>
            <a:r>
              <a:rPr lang="en-US" sz="1100" dirty="0" smtClean="0"/>
              <a:t>by </a:t>
            </a:r>
            <a:r>
              <a:rPr lang="en-US" sz="1100" dirty="0" smtClean="0"/>
              <a:t>Eric Jensen  </a:t>
            </a:r>
            <a:r>
              <a:rPr lang="en-US" sz="1100" dirty="0" smtClean="0"/>
              <a:t>– </a:t>
            </a:r>
            <a:r>
              <a:rPr lang="en-US" sz="1100" dirty="0" smtClean="0"/>
              <a:t>2019 </a:t>
            </a:r>
            <a:r>
              <a:rPr lang="en-US" sz="1100" dirty="0" smtClean="0"/>
              <a:t>– </a:t>
            </a:r>
            <a:r>
              <a:rPr lang="en-US" sz="1100" dirty="0"/>
              <a:t>7</a:t>
            </a:r>
            <a:r>
              <a:rPr lang="en-US" sz="1100" dirty="0" smtClean="0"/>
              <a:t> </a:t>
            </a:r>
            <a:r>
              <a:rPr lang="en-US" sz="1100" dirty="0" smtClean="0"/>
              <a:t>PDH Credit </a:t>
            </a:r>
            <a:endParaRPr lang="en-US" sz="1100" dirty="0" smtClean="0"/>
          </a:p>
          <a:p>
            <a:r>
              <a:rPr lang="en-US" sz="1100" dirty="0"/>
              <a:t>	</a:t>
            </a:r>
            <a:r>
              <a:rPr lang="en-US" sz="1000" dirty="0" smtClean="0"/>
              <a:t>“</a:t>
            </a:r>
            <a:r>
              <a:rPr lang="en-US" sz="1000" i="1" dirty="0" smtClean="0"/>
              <a:t>Eric Jensen’s books are a ringing advocacy for schools’ most challenging students: the children of poverty. In 	this revised edition of </a:t>
            </a:r>
            <a:r>
              <a:rPr lang="en-US" sz="1000" dirty="0" smtClean="0"/>
              <a:t>Poor Students, Rich Teaching</a:t>
            </a:r>
            <a:r>
              <a:rPr lang="en-US" sz="1000" i="1" dirty="0" smtClean="0"/>
              <a:t>, he weaves together the biological and neurological foundations of 	learning with the gritty, day-to-day demands of classroom teaching. He is a genius; even better, he is our genius</a:t>
            </a:r>
            <a:r>
              <a:rPr lang="en-US" sz="1000" dirty="0" smtClean="0"/>
              <a:t>.” – Robert 	Barr, Dean Emeritus, Boise State University</a:t>
            </a:r>
            <a:endParaRPr lang="en-US" sz="1000" dirty="0" smtClean="0"/>
          </a:p>
          <a:p>
            <a:endParaRPr lang="en-US" sz="600" dirty="0"/>
          </a:p>
          <a:p>
            <a:r>
              <a:rPr lang="en-US" sz="1100" b="1" i="1" dirty="0" smtClean="0"/>
              <a:t>What Connected Educators Do Differently </a:t>
            </a:r>
            <a:r>
              <a:rPr lang="en-US" sz="1100" dirty="0" smtClean="0"/>
              <a:t>by Todd Whitaker, Jeffrey </a:t>
            </a:r>
            <a:r>
              <a:rPr lang="en-US" sz="1100" dirty="0" err="1" smtClean="0"/>
              <a:t>Zoul</a:t>
            </a:r>
            <a:r>
              <a:rPr lang="en-US" sz="1100" dirty="0" smtClean="0"/>
              <a:t>, and Jimmy Casas – 2015 </a:t>
            </a:r>
            <a:r>
              <a:rPr lang="en-US" sz="1100" dirty="0" smtClean="0"/>
              <a:t>– </a:t>
            </a:r>
            <a:r>
              <a:rPr lang="en-US" sz="1100" dirty="0" smtClean="0"/>
              <a:t>5.5</a:t>
            </a:r>
            <a:r>
              <a:rPr lang="en-US" sz="1100" dirty="0" smtClean="0"/>
              <a:t> </a:t>
            </a:r>
            <a:r>
              <a:rPr lang="en-US" sz="1100" dirty="0" smtClean="0"/>
              <a:t>PDH Credit </a:t>
            </a:r>
          </a:p>
          <a:p>
            <a:r>
              <a:rPr lang="en-US" sz="1200" dirty="0" smtClean="0"/>
              <a:t>	</a:t>
            </a:r>
            <a:r>
              <a:rPr lang="en-US" sz="1000" i="1" dirty="0" smtClean="0"/>
              <a:t>“Whitaker, </a:t>
            </a:r>
            <a:r>
              <a:rPr lang="en-US" sz="1000" i="1" dirty="0" err="1" smtClean="0"/>
              <a:t>Zoul</a:t>
            </a:r>
            <a:r>
              <a:rPr lang="en-US" sz="1000" i="1" dirty="0" smtClean="0"/>
              <a:t>, and Casas offer readers practical suggestions for becoming a connected professional in today’s educational 	landscape. Not only do these three experts share a wealth of information for getting connected to learn, share, and grow 	together, but they also do so in a manner that encourages putting people first to create a truly positive school culture.” – 	Erin Klein, Award-winning teacher, </a:t>
            </a:r>
            <a:r>
              <a:rPr lang="en-US" sz="1000" i="1" dirty="0" err="1" smtClean="0"/>
              <a:t>edtech</a:t>
            </a:r>
            <a:r>
              <a:rPr lang="en-US" sz="1000" i="1" dirty="0" smtClean="0"/>
              <a:t> blogger, and speaker. </a:t>
            </a:r>
            <a:r>
              <a:rPr lang="en-US" sz="1200" dirty="0" smtClean="0"/>
              <a:t>	</a:t>
            </a:r>
            <a:endParaRPr lang="en-US" sz="1200" dirty="0"/>
          </a:p>
          <a:p>
            <a:pPr algn="ctr"/>
            <a:endParaRPr lang="en-US" sz="1000" b="1" i="1" dirty="0" smtClean="0">
              <a:solidFill>
                <a:srgbClr val="0070C0"/>
              </a:solidFill>
            </a:endParaRPr>
          </a:p>
          <a:p>
            <a:pPr algn="ctr"/>
            <a:r>
              <a:rPr lang="en-US" sz="1400" b="1" i="1" dirty="0" smtClean="0">
                <a:solidFill>
                  <a:srgbClr val="0070C0"/>
                </a:solidFill>
              </a:rPr>
              <a:t>Activities </a:t>
            </a:r>
            <a:endParaRPr lang="en-US" sz="1400" b="1" i="1" dirty="0" smtClean="0">
              <a:solidFill>
                <a:srgbClr val="0070C0"/>
              </a:solidFill>
            </a:endParaRPr>
          </a:p>
          <a:p>
            <a:endParaRPr lang="en-US" sz="800" dirty="0"/>
          </a:p>
        </p:txBody>
      </p:sp>
      <p:sp>
        <p:nvSpPr>
          <p:cNvPr id="7" name="TextBox 6"/>
          <p:cNvSpPr txBox="1"/>
          <p:nvPr/>
        </p:nvSpPr>
        <p:spPr>
          <a:xfrm>
            <a:off x="-6908" y="128926"/>
            <a:ext cx="7772400" cy="830997"/>
          </a:xfrm>
          <a:prstGeom prst="rect">
            <a:avLst/>
          </a:prstGeom>
          <a:noFill/>
        </p:spPr>
        <p:txBody>
          <a:bodyPr wrap="square" rtlCol="0">
            <a:spAutoFit/>
          </a:bodyPr>
          <a:lstStyle/>
          <a:p>
            <a:pPr algn="ctr"/>
            <a:r>
              <a:rPr lang="en-US" sz="1000" b="1" dirty="0" smtClean="0">
                <a:solidFill>
                  <a:schemeClr val="bg1"/>
                </a:solidFill>
                <a:latin typeface="Arial Black" panose="020B0A04020102020204" pitchFamily="34" charset="0"/>
              </a:rPr>
              <a:t>Regional Office of Education #11</a:t>
            </a:r>
          </a:p>
          <a:p>
            <a:pPr algn="ctr"/>
            <a:r>
              <a:rPr lang="en-US" sz="800" b="1" dirty="0" smtClean="0">
                <a:solidFill>
                  <a:schemeClr val="bg1"/>
                </a:solidFill>
              </a:rPr>
              <a:t> </a:t>
            </a:r>
          </a:p>
          <a:p>
            <a:pPr algn="ctr"/>
            <a:r>
              <a:rPr lang="en-US" sz="3000" b="1" dirty="0" smtClean="0">
                <a:solidFill>
                  <a:srgbClr val="62FB25"/>
                </a:solidFill>
                <a:latin typeface="Forte" panose="03060902040502070203" pitchFamily="66" charset="0"/>
              </a:rPr>
              <a:t>BOOK BUZZ</a:t>
            </a:r>
          </a:p>
        </p:txBody>
      </p:sp>
      <p:graphicFrame>
        <p:nvGraphicFramePr>
          <p:cNvPr id="19" name="Table 18"/>
          <p:cNvGraphicFramePr>
            <a:graphicFrameLocks noGrp="1"/>
          </p:cNvGraphicFramePr>
          <p:nvPr>
            <p:extLst>
              <p:ext uri="{D42A27DB-BD31-4B8C-83A1-F6EECF244321}">
                <p14:modId xmlns:p14="http://schemas.microsoft.com/office/powerpoint/2010/main" val="1375512743"/>
              </p:ext>
            </p:extLst>
          </p:nvPr>
        </p:nvGraphicFramePr>
        <p:xfrm>
          <a:off x="166436" y="7047505"/>
          <a:ext cx="7448551" cy="2772156"/>
        </p:xfrm>
        <a:graphic>
          <a:graphicData uri="http://schemas.openxmlformats.org/drawingml/2006/table">
            <a:tbl>
              <a:tblPr firstRow="1" firstCol="1" bandRow="1"/>
              <a:tblGrid>
                <a:gridCol w="2482389">
                  <a:extLst>
                    <a:ext uri="{9D8B030D-6E8A-4147-A177-3AD203B41FA5}">
                      <a16:colId xmlns:a16="http://schemas.microsoft.com/office/drawing/2014/main" val="3915893341"/>
                    </a:ext>
                  </a:extLst>
                </a:gridCol>
                <a:gridCol w="2483081">
                  <a:extLst>
                    <a:ext uri="{9D8B030D-6E8A-4147-A177-3AD203B41FA5}">
                      <a16:colId xmlns:a16="http://schemas.microsoft.com/office/drawing/2014/main" val="3105522339"/>
                    </a:ext>
                  </a:extLst>
                </a:gridCol>
                <a:gridCol w="2483081">
                  <a:extLst>
                    <a:ext uri="{9D8B030D-6E8A-4147-A177-3AD203B41FA5}">
                      <a16:colId xmlns:a16="http://schemas.microsoft.com/office/drawing/2014/main" val="1100407647"/>
                    </a:ext>
                  </a:extLst>
                </a:gridCol>
              </a:tblGrid>
              <a:tr h="1364089">
                <a:tc>
                  <a:txBody>
                    <a:bodyPr/>
                    <a:lstStyle/>
                    <a:p>
                      <a:pPr marL="0" marR="0" algn="ctr">
                        <a:lnSpc>
                          <a:spcPct val="107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WHY?</a:t>
                      </a:r>
                      <a:br>
                        <a:rPr lang="en-US" sz="1000" b="1" dirty="0">
                          <a:effectLst/>
                          <a:latin typeface="Calibri" panose="020F0502020204030204" pitchFamily="34" charset="0"/>
                          <a:ea typeface="Calibri" panose="020F0502020204030204" pitchFamily="34" charset="0"/>
                          <a:cs typeface="Times New Roman" panose="02020603050405020304" pitchFamily="18" charset="0"/>
                        </a:rPr>
                      </a:br>
                      <a:r>
                        <a:rPr lang="en-US" sz="1000" dirty="0">
                          <a:effectLst/>
                          <a:latin typeface="Calibri" panose="020F0502020204030204" pitchFamily="34" charset="0"/>
                          <a:ea typeface="Calibri" panose="020F0502020204030204" pitchFamily="34" charset="0"/>
                          <a:cs typeface="Times New Roman" panose="02020603050405020304" pitchFamily="18" charset="0"/>
                        </a:rPr>
                        <a:t>Why did you select this book? What is the purpose behind your reading? </a:t>
                      </a:r>
                    </a:p>
                    <a:p>
                      <a:pPr marL="0" marR="0" algn="ctr">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Provide a detailed response which will show your growth intent and why you want to learn more about the topic this book discusses.</a:t>
                      </a:r>
                    </a:p>
                  </a:txBody>
                  <a:tcPr marL="67086" marR="670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BEST PRACTICES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As you read the text, reflect in detail on your current practice as an educator. How does this content relate to your teaching? What are things you are already doing? What things do you think you need to work on as it related to this content? What are some “best practices” that you have gained from reading this text?</a:t>
                      </a:r>
                    </a:p>
                  </a:txBody>
                  <a:tcPr marL="67086" marR="670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CHAPTER ANALYSIS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After each chapter, please write down 2 detailed takeaways. A take-away can consist of the following: What did you learn? What “aha” moments developed? How do you think this can help you as an educator? Give the page number in which these takeaways took place. </a:t>
                      </a:r>
                    </a:p>
                  </a:txBody>
                  <a:tcPr marL="67086" marR="670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6591591"/>
                  </a:ext>
                </a:extLst>
              </a:tr>
              <a:tr h="1060958">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THE BIGGER PICTURE</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After reading this text, how could you share this text with others to help them grow: teachers, students, administrators, parents? How can you be a support to others wanting to learn more? What can you do with this new information to show leadership in your school?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086" marR="670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SUPPORT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After reading the text, think about what support you will need to help you implement any ideas you’ve gained. What barriers do you see in implementing said processes? Write a detailed response. </a:t>
                      </a:r>
                    </a:p>
                  </a:txBody>
                  <a:tcPr marL="67086" marR="670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IN THE CLASSROOM </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Think about how you will use the content you just read in your classroom as an educator. Be sure to support this with evidence. What will you do? How will others know you are implementing? What does this look like? How will students react or benefit from this implementation?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086" marR="670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0313752"/>
                  </a:ext>
                </a:extLst>
              </a:tr>
            </a:tbl>
          </a:graphicData>
        </a:graphic>
      </p:graphicFrame>
    </p:spTree>
    <p:extLst>
      <p:ext uri="{BB962C8B-B14F-4D97-AF65-F5344CB8AC3E}">
        <p14:creationId xmlns:p14="http://schemas.microsoft.com/office/powerpoint/2010/main" val="3355113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5827</TotalTime>
  <Words>857</Words>
  <Application>Microsoft Office PowerPoint</Application>
  <PresentationFormat>Custom</PresentationFormat>
  <Paragraphs>39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Calibri</vt:lpstr>
      <vt:lpstr>Calibri Light</vt:lpstr>
      <vt:lpstr>Forte</vt:lpstr>
      <vt:lpstr>Times New Roman</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Monica</dc:creator>
  <cp:lastModifiedBy>Katie Anderson</cp:lastModifiedBy>
  <cp:revision>173</cp:revision>
  <cp:lastPrinted>2021-05-06T15:15:22Z</cp:lastPrinted>
  <dcterms:created xsi:type="dcterms:W3CDTF">2020-12-03T20:02:13Z</dcterms:created>
  <dcterms:modified xsi:type="dcterms:W3CDTF">2021-05-06T15:20:48Z</dcterms:modified>
</cp:coreProperties>
</file>